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7" r:id="rId3"/>
    <p:sldId id="277" r:id="rId4"/>
    <p:sldId id="278" r:id="rId5"/>
    <p:sldId id="268" r:id="rId6"/>
    <p:sldId id="269" r:id="rId7"/>
    <p:sldId id="270" r:id="rId8"/>
    <p:sldId id="271" r:id="rId9"/>
    <p:sldId id="257" r:id="rId10"/>
    <p:sldId id="262" r:id="rId11"/>
    <p:sldId id="266" r:id="rId12"/>
    <p:sldId id="263" r:id="rId13"/>
    <p:sldId id="264" r:id="rId14"/>
    <p:sldId id="265" r:id="rId15"/>
    <p:sldId id="273" r:id="rId16"/>
    <p:sldId id="272" r:id="rId17"/>
    <p:sldId id="274" r:id="rId18"/>
    <p:sldId id="276" r:id="rId19"/>
    <p:sldId id="275" r:id="rId20"/>
    <p:sldId id="279" r:id="rId21"/>
    <p:sldId id="280" r:id="rId22"/>
    <p:sldId id="260" r:id="rId2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41" autoAdjust="0"/>
  </p:normalViewPr>
  <p:slideViewPr>
    <p:cSldViewPr snapToGrid="0" snapToObjects="1">
      <p:cViewPr varScale="1">
        <p:scale>
          <a:sx n="80" d="100"/>
          <a:sy n="80" d="100"/>
        </p:scale>
        <p:origin x="195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694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Colli, Pagani, Panelli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11/09/2023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Extended project work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A Gazebo car simulator, </a:t>
            </a:r>
            <a:r>
              <a:rPr lang="it-IT" dirty="0" err="1">
                <a:solidFill>
                  <a:schemeClr val="bg1"/>
                </a:solidFill>
              </a:rPr>
              <a:t>analysis</a:t>
            </a:r>
            <a:r>
              <a:rPr lang="it-IT" dirty="0">
                <a:solidFill>
                  <a:schemeClr val="bg1"/>
                </a:solidFill>
              </a:rPr>
              <a:t> and </a:t>
            </a:r>
            <a:r>
              <a:rPr lang="it-IT" dirty="0" err="1">
                <a:solidFill>
                  <a:schemeClr val="bg1"/>
                </a:solidFill>
              </a:rPr>
              <a:t>comparison</a:t>
            </a:r>
            <a:r>
              <a:rPr lang="it-IT" dirty="0">
                <a:solidFill>
                  <a:schemeClr val="bg1"/>
                </a:solidFill>
              </a:rPr>
              <a:t> with a single-track model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400" dirty="0"/>
            </a:br>
            <a:r>
              <a:rPr lang="it-IT" sz="2400" dirty="0" err="1"/>
              <a:t>Trajectory</a:t>
            </a:r>
            <a:r>
              <a:rPr lang="it-IT" sz="2400" dirty="0"/>
              <a:t> generator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50BF1E-3005-1935-401D-CA5E751B8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Computes the next trajectory setpoint given the desired trajectory shape and the time t elapsed since the starting of the motion.</a:t>
            </a:r>
          </a:p>
          <a:p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trajectory_tracker.yaml</a:t>
            </a:r>
            <a:r>
              <a:rPr lang="en-US" dirty="0"/>
              <a:t> we can select the desired trajectory shape and the parameters relative to the specific shapes (e.g., speed, direction, sizes, …)</a:t>
            </a:r>
          </a:p>
        </p:txBody>
      </p:sp>
    </p:spTree>
    <p:extLst>
      <p:ext uri="{BB962C8B-B14F-4D97-AF65-F5344CB8AC3E}">
        <p14:creationId xmlns:p14="http://schemas.microsoft.com/office/powerpoint/2010/main" val="2448412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400" dirty="0"/>
            </a:br>
            <a:r>
              <a:rPr lang="it-IT" sz="2400" dirty="0"/>
              <a:t>Reference and output </a:t>
            </a:r>
            <a:r>
              <a:rPr lang="it-IT" sz="2400" dirty="0" err="1"/>
              <a:t>transformations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50BF1E-3005-1935-401D-CA5E751B8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323726" cy="1221658"/>
          </a:xfrm>
        </p:spPr>
        <p:txBody>
          <a:bodyPr/>
          <a:lstStyle/>
          <a:p>
            <a:r>
              <a:rPr lang="en-US" dirty="0"/>
              <a:t>Since we linearized around fictitious point P (which does not coincide with the car COG), we need two changes of coordinates</a:t>
            </a:r>
          </a:p>
          <a:p>
            <a:r>
              <a:rPr lang="en-US" dirty="0"/>
              <a:t>before applying the control law.</a:t>
            </a:r>
          </a:p>
        </p:txBody>
      </p:sp>
      <p:pic>
        <p:nvPicPr>
          <p:cNvPr id="5" name="Immagine 4" descr="Immagine che contiene Carattere, testo, bianco, calligrafia&#10;&#10;Descrizione generata automaticamente">
            <a:extLst>
              <a:ext uri="{FF2B5EF4-FFF2-40B4-BE49-F238E27FC236}">
                <a16:creationId xmlns:a16="http://schemas.microsoft.com/office/drawing/2014/main" id="{C267ECEF-7EE4-3584-3F75-34794D34A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95144"/>
            <a:ext cx="2528408" cy="86803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B24BB6-9048-CF05-7BDB-1273FDD476A1}"/>
              </a:ext>
            </a:extLst>
          </p:cNvPr>
          <p:cNvSpPr txBox="1"/>
          <p:nvPr/>
        </p:nvSpPr>
        <p:spPr>
          <a:xfrm>
            <a:off x="3496233" y="2939851"/>
            <a:ext cx="51426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adapt the generated trajectory from the COG to P</a:t>
            </a:r>
          </a:p>
          <a:p>
            <a:r>
              <a:rPr lang="it-IT" dirty="0"/>
              <a:t>(P </a:t>
            </a:r>
            <a:r>
              <a:rPr lang="it-IT" dirty="0" err="1"/>
              <a:t>will</a:t>
            </a:r>
            <a:r>
              <a:rPr lang="it-IT" dirty="0"/>
              <a:t> track the </a:t>
            </a:r>
            <a:r>
              <a:rPr lang="it-IT" dirty="0" err="1"/>
              <a:t>translated</a:t>
            </a:r>
            <a:r>
              <a:rPr lang="it-IT" dirty="0"/>
              <a:t> </a:t>
            </a:r>
            <a:r>
              <a:rPr lang="it-IT" dirty="0" err="1"/>
              <a:t>trajectory</a:t>
            </a:r>
            <a:r>
              <a:rPr lang="it-IT" dirty="0"/>
              <a:t> so </a:t>
            </a:r>
            <a:r>
              <a:rPr lang="it-IT" dirty="0" err="1"/>
              <a:t>that</a:t>
            </a:r>
            <a:r>
              <a:rPr lang="it-IT" dirty="0"/>
              <a:t> the COG</a:t>
            </a:r>
          </a:p>
          <a:p>
            <a:r>
              <a:rPr lang="it-IT" dirty="0"/>
              <a:t>follows the </a:t>
            </a:r>
            <a:r>
              <a:rPr lang="it-IT" dirty="0" err="1"/>
              <a:t>desired</a:t>
            </a:r>
            <a:r>
              <a:rPr lang="it-IT" dirty="0"/>
              <a:t> </a:t>
            </a:r>
            <a:r>
              <a:rPr lang="it-IT" dirty="0" err="1"/>
              <a:t>path</a:t>
            </a:r>
            <a:r>
              <a:rPr lang="it-IT" dirty="0"/>
              <a:t>) </a:t>
            </a:r>
          </a:p>
        </p:txBody>
      </p:sp>
      <p:pic>
        <p:nvPicPr>
          <p:cNvPr id="8" name="Immagine 7" descr="Immagine che contiene Carattere, calligrafia, testo, bianco&#10;&#10;Descrizione generata automaticamente">
            <a:extLst>
              <a:ext uri="{FF2B5EF4-FFF2-40B4-BE49-F238E27FC236}">
                <a16:creationId xmlns:a16="http://schemas.microsoft.com/office/drawing/2014/main" id="{46208793-01D5-ECC6-1B4F-F87EDDD5E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99" y="4469189"/>
            <a:ext cx="1863091" cy="78861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B35B0CF-543C-719C-0595-9035967BC46C}"/>
              </a:ext>
            </a:extLst>
          </p:cNvPr>
          <p:cNvSpPr txBox="1"/>
          <p:nvPr/>
        </p:nvSpPr>
        <p:spPr>
          <a:xfrm>
            <a:off x="3496233" y="4611468"/>
            <a:ext cx="4025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get the coordinates of point P (</a:t>
            </a:r>
            <a:r>
              <a:rPr lang="en-US" dirty="0" err="1"/>
              <a:t>x</a:t>
            </a:r>
            <a:r>
              <a:rPr lang="en-US" baseline="-25000" dirty="0" err="1"/>
              <a:t>P</a:t>
            </a:r>
            <a:r>
              <a:rPr lang="en-US" baseline="-25000" dirty="0"/>
              <a:t> 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P</a:t>
            </a:r>
            <a:r>
              <a:rPr lang="en-US" dirty="0"/>
              <a:t> ) </a:t>
            </a:r>
          </a:p>
          <a:p>
            <a:r>
              <a:rPr lang="en-US" dirty="0"/>
              <a:t>given those of the COG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6B3404E-C0DC-36C6-1CBC-F781567B7E2A}"/>
              </a:ext>
            </a:extLst>
          </p:cNvPr>
          <p:cNvSpPr txBox="1"/>
          <p:nvPr/>
        </p:nvSpPr>
        <p:spPr>
          <a:xfrm>
            <a:off x="546555" y="5636754"/>
            <a:ext cx="5899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Where</a:t>
            </a:r>
            <a:r>
              <a:rPr lang="it-IT" dirty="0"/>
              <a:t> PL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distance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point P and the car COG</a:t>
            </a:r>
          </a:p>
        </p:txBody>
      </p:sp>
    </p:spTree>
    <p:extLst>
      <p:ext uri="{BB962C8B-B14F-4D97-AF65-F5344CB8AC3E}">
        <p14:creationId xmlns:p14="http://schemas.microsoft.com/office/powerpoint/2010/main" val="66929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400" dirty="0"/>
            </a:br>
            <a:r>
              <a:rPr lang="it-IT" sz="2400" dirty="0" err="1"/>
              <a:t>Trajectory</a:t>
            </a:r>
            <a:r>
              <a:rPr lang="it-IT" sz="2400" dirty="0"/>
              <a:t> generator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50BF1E-3005-1935-401D-CA5E751B8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096" y="5217302"/>
            <a:ext cx="920007" cy="393674"/>
          </a:xfrm>
        </p:spPr>
        <p:txBody>
          <a:bodyPr>
            <a:noAutofit/>
          </a:bodyPr>
          <a:lstStyle/>
          <a:p>
            <a:r>
              <a:rPr lang="en-US" sz="1700" dirty="0"/>
              <a:t>Linear</a:t>
            </a:r>
          </a:p>
          <a:p>
            <a:endParaRPr lang="en-US" dirty="0"/>
          </a:p>
        </p:txBody>
      </p:sp>
      <p:pic>
        <p:nvPicPr>
          <p:cNvPr id="5" name="Immagine 4" descr="Immagine che contiene linea, diagramma, Diagramma, Parallelo&#10;&#10;Descrizione generata automaticamente">
            <a:extLst>
              <a:ext uri="{FF2B5EF4-FFF2-40B4-BE49-F238E27FC236}">
                <a16:creationId xmlns:a16="http://schemas.microsoft.com/office/drawing/2014/main" id="{E6DDDEAE-E645-8A7D-46CE-0BE55C306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20" y="2690797"/>
            <a:ext cx="2788164" cy="2505551"/>
          </a:xfrm>
          <a:prstGeom prst="rect">
            <a:avLst/>
          </a:prstGeom>
        </p:spPr>
      </p:pic>
      <p:pic>
        <p:nvPicPr>
          <p:cNvPr id="7" name="Immagine 6" descr="Immagine che contiene linea, diagramma, Diagramma&#10;&#10;Descrizione generata automaticamente">
            <a:extLst>
              <a:ext uri="{FF2B5EF4-FFF2-40B4-BE49-F238E27FC236}">
                <a16:creationId xmlns:a16="http://schemas.microsoft.com/office/drawing/2014/main" id="{7A11014A-1C82-4176-D36D-03C5685CD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75" y="2687146"/>
            <a:ext cx="3195375" cy="2509202"/>
          </a:xfrm>
          <a:prstGeom prst="rect">
            <a:avLst/>
          </a:prstGeom>
        </p:spPr>
      </p:pic>
      <p:pic>
        <p:nvPicPr>
          <p:cNvPr id="9" name="Immagine 8" descr="Immagine che contiene diagramma, cerchio, linea, Diagramma&#10;&#10;Descrizione generata automaticamente">
            <a:extLst>
              <a:ext uri="{FF2B5EF4-FFF2-40B4-BE49-F238E27FC236}">
                <a16:creationId xmlns:a16="http://schemas.microsoft.com/office/drawing/2014/main" id="{9E0AA64B-FB09-D414-E9B1-23FD7A35BC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141" y="2604199"/>
            <a:ext cx="2788164" cy="2613103"/>
          </a:xfrm>
          <a:prstGeom prst="rect">
            <a:avLst/>
          </a:prstGeom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shapes already implemented are:</a:t>
            </a:r>
          </a:p>
          <a:p>
            <a:endParaRPr lang="en-US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C88F56F0-E5D2-C8FA-47FD-F2440C2E0CCC}"/>
              </a:ext>
            </a:extLst>
          </p:cNvPr>
          <p:cNvSpPr txBox="1">
            <a:spLocks/>
          </p:cNvSpPr>
          <p:nvPr/>
        </p:nvSpPr>
        <p:spPr>
          <a:xfrm>
            <a:off x="4090220" y="5217302"/>
            <a:ext cx="1160206" cy="3182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Parabolic</a:t>
            </a:r>
          </a:p>
          <a:p>
            <a:endParaRPr lang="en-US" dirty="0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51DB2BE9-FAA8-A710-E127-8777CD482678}"/>
              </a:ext>
            </a:extLst>
          </p:cNvPr>
          <p:cNvSpPr txBox="1">
            <a:spLocks/>
          </p:cNvSpPr>
          <p:nvPr/>
        </p:nvSpPr>
        <p:spPr>
          <a:xfrm>
            <a:off x="7236543" y="5257859"/>
            <a:ext cx="1160206" cy="3182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Circular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287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400" dirty="0"/>
            </a:br>
            <a:r>
              <a:rPr lang="it-IT" sz="2400" dirty="0" err="1"/>
              <a:t>Trajectory</a:t>
            </a:r>
            <a:r>
              <a:rPr lang="it-IT" sz="2400" dirty="0"/>
              <a:t> generator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D50BF1E-3005-1935-401D-CA5E751B8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8983" y="2308763"/>
            <a:ext cx="1160206" cy="393674"/>
          </a:xfrm>
        </p:spPr>
        <p:txBody>
          <a:bodyPr>
            <a:noAutofit/>
          </a:bodyPr>
          <a:lstStyle/>
          <a:p>
            <a:r>
              <a:rPr lang="en-US" sz="1700" dirty="0"/>
              <a:t>8-shaped</a:t>
            </a:r>
          </a:p>
          <a:p>
            <a:endParaRPr lang="en-US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C88F56F0-E5D2-C8FA-47FD-F2440C2E0CCC}"/>
              </a:ext>
            </a:extLst>
          </p:cNvPr>
          <p:cNvSpPr txBox="1">
            <a:spLocks/>
          </p:cNvSpPr>
          <p:nvPr/>
        </p:nvSpPr>
        <p:spPr>
          <a:xfrm>
            <a:off x="4090220" y="5217302"/>
            <a:ext cx="1160206" cy="3182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Parabolic</a:t>
            </a:r>
          </a:p>
          <a:p>
            <a:endParaRPr lang="en-US" dirty="0"/>
          </a:p>
        </p:txBody>
      </p: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51DB2BE9-FAA8-A710-E127-8777CD482678}"/>
              </a:ext>
            </a:extLst>
          </p:cNvPr>
          <p:cNvSpPr txBox="1">
            <a:spLocks/>
          </p:cNvSpPr>
          <p:nvPr/>
        </p:nvSpPr>
        <p:spPr>
          <a:xfrm>
            <a:off x="6086168" y="4852863"/>
            <a:ext cx="1750143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/>
              <a:t>Curtate Cycloid</a:t>
            </a:r>
          </a:p>
        </p:txBody>
      </p:sp>
      <p:pic>
        <p:nvPicPr>
          <p:cNvPr id="6" name="Immagine 5" descr="Immagine che contiene diagramma, linea, Diagramma&#10;&#10;Descrizione generata automaticamente">
            <a:extLst>
              <a:ext uri="{FF2B5EF4-FFF2-40B4-BE49-F238E27FC236}">
                <a16:creationId xmlns:a16="http://schemas.microsoft.com/office/drawing/2014/main" id="{FEAC34E0-6821-2324-783C-73C56A0DA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7" y="1322439"/>
            <a:ext cx="4229282" cy="2366322"/>
          </a:xfrm>
          <a:prstGeom prst="rect">
            <a:avLst/>
          </a:prstGeom>
        </p:spPr>
      </p:pic>
      <p:pic>
        <p:nvPicPr>
          <p:cNvPr id="13" name="Immagine 12" descr="Immagine che contiene linea, diagramma, Diagramma, design&#10;&#10;Descrizione generata automaticamente">
            <a:extLst>
              <a:ext uri="{FF2B5EF4-FFF2-40B4-BE49-F238E27FC236}">
                <a16:creationId xmlns:a16="http://schemas.microsoft.com/office/drawing/2014/main" id="{C766B7FF-7197-0A49-E348-9E80DFD7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282" y="3537495"/>
            <a:ext cx="5650749" cy="249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265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400" dirty="0"/>
            </a:br>
            <a:r>
              <a:rPr lang="it-IT" sz="2400" dirty="0"/>
              <a:t>Controller</a:t>
            </a: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pic>
        <p:nvPicPr>
          <p:cNvPr id="8" name="Immagine 7" descr="Immagine che contiene diagramma, linea, Piano&#10;&#10;Descrizione generata automaticamente">
            <a:extLst>
              <a:ext uri="{FF2B5EF4-FFF2-40B4-BE49-F238E27FC236}">
                <a16:creationId xmlns:a16="http://schemas.microsoft.com/office/drawing/2014/main" id="{C2CF281C-91C7-7244-9E60-5685D28C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31" y="2374209"/>
            <a:ext cx="7353937" cy="3200677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2B5764A-474D-B03E-9426-A04FD82101AD}"/>
              </a:ext>
            </a:extLst>
          </p:cNvPr>
          <p:cNvSpPr txBox="1"/>
          <p:nvPr/>
        </p:nvSpPr>
        <p:spPr>
          <a:xfrm>
            <a:off x="609600" y="1503107"/>
            <a:ext cx="8019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 err="1"/>
              <a:t>Implemented</a:t>
            </a:r>
            <a:r>
              <a:rPr lang="it-IT" sz="2200" dirty="0"/>
              <a:t> </a:t>
            </a:r>
            <a:r>
              <a:rPr lang="it-IT" sz="2200" dirty="0" err="1"/>
              <a:t>two</a:t>
            </a:r>
            <a:r>
              <a:rPr lang="it-IT" sz="2200" dirty="0"/>
              <a:t> </a:t>
            </a:r>
            <a:r>
              <a:rPr lang="it-IT" sz="2200" dirty="0" err="1"/>
              <a:t>identical</a:t>
            </a:r>
            <a:r>
              <a:rPr lang="it-IT" sz="2200" dirty="0"/>
              <a:t> PID controllers with </a:t>
            </a:r>
            <a:r>
              <a:rPr lang="it-IT" sz="2200" dirty="0" err="1"/>
              <a:t>feedforward</a:t>
            </a:r>
            <a:r>
              <a:rPr lang="it-IT" sz="2200" dirty="0"/>
              <a:t>, one for</a:t>
            </a:r>
          </a:p>
          <a:p>
            <a:r>
              <a:rPr lang="it-IT" sz="2200" dirty="0" err="1"/>
              <a:t>each</a:t>
            </a:r>
            <a:r>
              <a:rPr lang="it-IT" sz="2200" dirty="0"/>
              <a:t> </a:t>
            </a:r>
            <a:r>
              <a:rPr lang="it-IT" sz="2200" dirty="0" err="1"/>
              <a:t>controlled</a:t>
            </a:r>
            <a:r>
              <a:rPr lang="it-IT" sz="2200" dirty="0"/>
              <a:t> </a:t>
            </a:r>
            <a:r>
              <a:rPr lang="it-IT" sz="2200" dirty="0" err="1"/>
              <a:t>dimention</a:t>
            </a:r>
            <a:endParaRPr lang="it-IT" sz="2200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14707DF-8E45-6FE5-07D2-0A9BD8B5FF8F}"/>
              </a:ext>
            </a:extLst>
          </p:cNvPr>
          <p:cNvSpPr txBox="1"/>
          <p:nvPr/>
        </p:nvSpPr>
        <p:spPr>
          <a:xfrm>
            <a:off x="609600" y="5342739"/>
            <a:ext cx="78276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 err="1"/>
              <a:t>However</a:t>
            </a:r>
            <a:r>
              <a:rPr lang="it-IT" sz="2200" dirty="0"/>
              <a:t>, a </a:t>
            </a:r>
            <a:r>
              <a:rPr lang="it-IT" sz="2200" dirty="0" err="1"/>
              <a:t>simple</a:t>
            </a:r>
            <a:r>
              <a:rPr lang="it-IT" sz="2200" dirty="0"/>
              <a:t> P controller with </a:t>
            </a:r>
            <a:r>
              <a:rPr lang="it-IT" sz="2200" dirty="0" err="1"/>
              <a:t>velocity</a:t>
            </a:r>
            <a:r>
              <a:rPr lang="it-IT" sz="2200" dirty="0"/>
              <a:t> </a:t>
            </a:r>
            <a:r>
              <a:rPr lang="it-IT" sz="2200" dirty="0" err="1"/>
              <a:t>feedforward</a:t>
            </a:r>
            <a:r>
              <a:rPr lang="it-IT" sz="2200" dirty="0"/>
              <a:t> </a:t>
            </a:r>
            <a:r>
              <a:rPr lang="it-IT" sz="2200" dirty="0" err="1"/>
              <a:t>is</a:t>
            </a:r>
            <a:r>
              <a:rPr lang="it-IT" sz="2200" dirty="0"/>
              <a:t> </a:t>
            </a:r>
            <a:r>
              <a:rPr lang="it-IT" sz="2200" dirty="0" err="1"/>
              <a:t>enough</a:t>
            </a:r>
            <a:endParaRPr lang="it-IT" sz="2200" dirty="0"/>
          </a:p>
          <a:p>
            <a:r>
              <a:rPr lang="it-IT" sz="2200" dirty="0"/>
              <a:t>to </a:t>
            </a:r>
            <a:r>
              <a:rPr lang="it-IT" sz="2200" dirty="0" err="1"/>
              <a:t>obtain</a:t>
            </a:r>
            <a:r>
              <a:rPr lang="it-IT" sz="2200" dirty="0"/>
              <a:t> good </a:t>
            </a:r>
            <a:r>
              <a:rPr lang="it-IT" sz="2200" dirty="0" err="1"/>
              <a:t>results</a:t>
            </a:r>
            <a:r>
              <a:rPr lang="it-IT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9577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/>
              <a:t>Plugin: </a:t>
            </a:r>
            <a:r>
              <a:rPr lang="it-IT" sz="3600" dirty="0" err="1"/>
              <a:t>gazebo_ros_pacejka</a:t>
            </a:r>
            <a:br>
              <a:rPr lang="it-IT" sz="2400" dirty="0"/>
            </a:b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1D054F7A-CAAD-94B2-973D-ECC46878C3FB}"/>
                  </a:ext>
                </a:extLst>
              </p:cNvPr>
              <p:cNvSpPr txBox="1"/>
              <p:nvPr/>
            </p:nvSpPr>
            <p:spPr>
              <a:xfrm>
                <a:off x="288521" y="1752600"/>
                <a:ext cx="8431733" cy="34622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sz="2400" dirty="0"/>
                  <a:t>Pacejka Magic Formula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𝐷𝑠𝑖𝑛</m:t>
                      </m:r>
                      <m:d>
                        <m:dPr>
                          <m:ctrlPr>
                            <a:rPr lang="it-IT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𝐶𝑎𝑟𝑐𝑡𝑎𝑛</m:t>
                          </m:r>
                          <m:d>
                            <m:d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𝐵𝑘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 −  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d>
                                <m:dPr>
                                  <m:ctrlP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𝐵𝑘</m:t>
                                  </m:r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func>
                                    <m:funcPr>
                                      <m:ctrlP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it-IT" sz="2400" b="0" i="0" smtClean="0">
                                          <a:latin typeface="Cambria Math" panose="02040503050406030204" pitchFamily="18" charset="0"/>
                                        </a:rPr>
                                        <m:t>arctan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it-IT" sz="24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it-IT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𝐵𝑘</m:t>
                                          </m:r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</m:d>
                        </m:e>
                      </m:d>
                    </m:oMath>
                  </m:oMathPara>
                </a14:m>
                <a:endParaRPr lang="it-IT" sz="2400" dirty="0"/>
              </a:p>
              <a:p>
                <a:endParaRPr lang="it-IT" sz="800" dirty="0"/>
              </a:p>
              <a:p>
                <a:r>
                  <a:rPr lang="it-IT" sz="2400" dirty="0" err="1"/>
                  <a:t>Longitudinal</a:t>
                </a:r>
                <a:r>
                  <a:rPr lang="it-IT" sz="2400" dirty="0"/>
                  <a:t> slip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it-I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it-I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>
                            <a:rPr lang="it-I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l-G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num>
                        <m:den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el-G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Ω</m:t>
                          </m:r>
                        </m:den>
                      </m:f>
                    </m:oMath>
                  </m:oMathPara>
                </a14:m>
                <a:endParaRPr lang="it-IT" sz="2400" dirty="0"/>
              </a:p>
              <a:p>
                <a:r>
                  <a:rPr lang="it-IT" sz="2400" dirty="0" err="1"/>
                  <a:t>Lateral</a:t>
                </a:r>
                <a:r>
                  <a:rPr lang="it-IT" sz="2400" dirty="0"/>
                  <a:t> slip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arctan</m:t>
                          </m:r>
                        </m:fName>
                        <m:e>
                          <m:d>
                            <m:d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𝑐𝑦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𝑐𝑥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it-IT" sz="2400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1D054F7A-CAAD-94B2-973D-ECC46878C3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521" y="1752600"/>
                <a:ext cx="8431733" cy="3462294"/>
              </a:xfrm>
              <a:prstGeom prst="rect">
                <a:avLst/>
              </a:prstGeom>
              <a:blipFill>
                <a:blip r:embed="rId2"/>
                <a:stretch>
                  <a:fillRect l="-1085" t="-14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7379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/>
              <a:t>Plugin: </a:t>
            </a:r>
            <a:r>
              <a:rPr lang="it-IT" sz="3600" dirty="0" err="1"/>
              <a:t>gazebo_ros_pacejka</a:t>
            </a:r>
            <a:br>
              <a:rPr lang="it-IT" sz="2400" dirty="0"/>
            </a:b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pic>
        <p:nvPicPr>
          <p:cNvPr id="5" name="table">
            <a:extLst>
              <a:ext uri="{FF2B5EF4-FFF2-40B4-BE49-F238E27FC236}">
                <a16:creationId xmlns:a16="http://schemas.microsoft.com/office/drawing/2014/main" id="{CD88C607-8F60-290D-8081-706B7DAA5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2865864"/>
            <a:ext cx="8428831" cy="206165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3F7CA33-0F87-613E-9E80-5BBFC8BF98D8}"/>
              </a:ext>
            </a:extLst>
          </p:cNvPr>
          <p:cNvSpPr txBox="1"/>
          <p:nvPr/>
        </p:nvSpPr>
        <p:spPr>
          <a:xfrm>
            <a:off x="479502" y="1855569"/>
            <a:ext cx="63561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Parameter values of the </a:t>
            </a:r>
            <a:r>
              <a:rPr lang="en-US" sz="2400" dirty="0" err="1"/>
              <a:t>Pacejka</a:t>
            </a:r>
            <a:r>
              <a:rPr lang="en-US" sz="2400" dirty="0"/>
              <a:t> Magic Formula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01906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122215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3600" dirty="0"/>
              <a:t>Plugin: </a:t>
            </a:r>
            <a:r>
              <a:rPr lang="it-IT" sz="3600" dirty="0" err="1"/>
              <a:t>gazebo_ros_pacejka</a:t>
            </a:r>
            <a:br>
              <a:rPr lang="it-IT" sz="2400" dirty="0"/>
            </a:br>
            <a:r>
              <a:rPr lang="it-IT" sz="2700" b="0" i="1" dirty="0" err="1"/>
              <a:t>wheel_slip_pacejka</a:t>
            </a: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A578C9FD-0C80-159B-0772-5A558AE9E400}"/>
                  </a:ext>
                </a:extLst>
              </p:cNvPr>
              <p:cNvSpPr txBox="1"/>
              <p:nvPr/>
            </p:nvSpPr>
            <p:spPr>
              <a:xfrm>
                <a:off x="609600" y="1752601"/>
                <a:ext cx="7876478" cy="29631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400" dirty="0"/>
                  <a:t>This plugin updates ODE wheel slip parameters (force-dependent slips)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𝑠𝑙𝑖𝑝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num>
                            <m:den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den>
                          </m:f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𝑠𝑝𝑖𝑛</m:t>
                          </m:r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𝑠𝑝𝑒𝑒𝑑</m:t>
                          </m:r>
                        </m:num>
                        <m:den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r>
                  <a:rPr lang="en-US" sz="2400" dirty="0"/>
                  <a:t>Dynamic friction coefficient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  <m:r>
                        <a:rPr lang="it-IT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A578C9FD-0C80-159B-0772-5A558AE9E4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752601"/>
                <a:ext cx="7876478" cy="2963119"/>
              </a:xfrm>
              <a:prstGeom prst="rect">
                <a:avLst/>
              </a:prstGeom>
              <a:blipFill>
                <a:blip r:embed="rId2"/>
                <a:stretch>
                  <a:fillRect l="-1161" t="-164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779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122215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3600" dirty="0"/>
              <a:t>Plugin: </a:t>
            </a:r>
            <a:r>
              <a:rPr lang="it-IT" sz="3600" dirty="0" err="1"/>
              <a:t>gazebo_ros_pacejka</a:t>
            </a:r>
            <a:br>
              <a:rPr lang="it-IT" sz="2400" dirty="0"/>
            </a:br>
            <a:r>
              <a:rPr lang="it-IT" sz="2700" b="0" i="1" dirty="0" err="1"/>
              <a:t>Tests</a:t>
            </a: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pic>
        <p:nvPicPr>
          <p:cNvPr id="3" name="Immagine 2" descr="Immagine che contiene diagramma, testo, mappa, linea&#10;&#10;Descrizione generata automaticamente">
            <a:extLst>
              <a:ext uri="{FF2B5EF4-FFF2-40B4-BE49-F238E27FC236}">
                <a16:creationId xmlns:a16="http://schemas.microsoft.com/office/drawing/2014/main" id="{D5E88693-47CB-2DDA-1243-2DEC536D9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17" y="1369968"/>
            <a:ext cx="7682564" cy="405284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332BC53-FFD3-5874-0D60-9671D6EA47EE}"/>
              </a:ext>
            </a:extLst>
          </p:cNvPr>
          <p:cNvSpPr txBox="1"/>
          <p:nvPr/>
        </p:nvSpPr>
        <p:spPr>
          <a:xfrm>
            <a:off x="3350628" y="5498512"/>
            <a:ext cx="2236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Eight-shape</a:t>
            </a:r>
            <a:r>
              <a:rPr lang="it-IT" dirty="0"/>
              <a:t> </a:t>
            </a:r>
            <a:r>
              <a:rPr lang="it-IT" dirty="0" err="1"/>
              <a:t>trajectory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7716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FDAE63-4008-3F39-F4C7-AC5AE3B4A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78" y="122215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3600" dirty="0"/>
              <a:t>Plugin: </a:t>
            </a:r>
            <a:r>
              <a:rPr lang="it-IT" sz="3600" dirty="0" err="1"/>
              <a:t>gazebo_ros_pacejka</a:t>
            </a:r>
            <a:br>
              <a:rPr lang="it-IT" sz="2400" dirty="0"/>
            </a:br>
            <a:r>
              <a:rPr lang="it-IT" sz="2700" b="0" i="1" dirty="0" err="1"/>
              <a:t>Tests</a:t>
            </a:r>
            <a:endParaRPr lang="it-IT" sz="3200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3E483B-0794-B93A-457D-8401DC337688}"/>
              </a:ext>
            </a:extLst>
          </p:cNvPr>
          <p:cNvSpPr txBox="1">
            <a:spLocks/>
          </p:cNvSpPr>
          <p:nvPr/>
        </p:nvSpPr>
        <p:spPr>
          <a:xfrm>
            <a:off x="609600" y="1752601"/>
            <a:ext cx="8323726" cy="52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pic>
        <p:nvPicPr>
          <p:cNvPr id="5" name="Immagine 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75C46314-3D88-499B-9B14-460A68318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969" y="1329285"/>
            <a:ext cx="7960431" cy="419943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4ACAACA-C7B6-92B6-A71A-50D469FB2660}"/>
              </a:ext>
            </a:extLst>
          </p:cNvPr>
          <p:cNvSpPr txBox="1"/>
          <p:nvPr/>
        </p:nvSpPr>
        <p:spPr>
          <a:xfrm>
            <a:off x="3653396" y="5488322"/>
            <a:ext cx="2236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Linear </a:t>
            </a:r>
            <a:r>
              <a:rPr lang="it-IT" dirty="0" err="1"/>
              <a:t>trajectory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6773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493116-ECE7-7E27-E3CD-54C43D4B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41" y="139166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3200" dirty="0"/>
              <a:t>MIT </a:t>
            </a:r>
            <a:r>
              <a:rPr lang="it-IT" sz="3200" dirty="0" err="1"/>
              <a:t>racecar</a:t>
            </a:r>
            <a:br>
              <a:rPr lang="it-IT" dirty="0"/>
            </a:br>
            <a:r>
              <a:rPr lang="it-IT" sz="2400" dirty="0"/>
              <a:t>Model </a:t>
            </a:r>
            <a:r>
              <a:rPr lang="it-IT" sz="2400" dirty="0" err="1"/>
              <a:t>schematic</a:t>
            </a:r>
            <a:endParaRPr lang="it-IT" sz="2400" dirty="0"/>
          </a:p>
        </p:txBody>
      </p:sp>
      <p:pic>
        <p:nvPicPr>
          <p:cNvPr id="5" name="Immagine 4" descr="Immagine che contiene testo, diagramma, Piano, linea&#10;&#10;Descrizione generata automaticamente">
            <a:extLst>
              <a:ext uri="{FF2B5EF4-FFF2-40B4-BE49-F238E27FC236}">
                <a16:creationId xmlns:a16="http://schemas.microsoft.com/office/drawing/2014/main" id="{D8E3CFE3-7A4D-A8F2-406E-EFF43C855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894" y="1330723"/>
            <a:ext cx="3907381" cy="479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69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F0BFA6-4851-7B6C-CE88-46BE2F7B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Tests</a:t>
            </a:r>
            <a:br>
              <a:rPr lang="it-IT" sz="3200" dirty="0"/>
            </a:br>
            <a:r>
              <a:rPr lang="it-IT" sz="2700" dirty="0"/>
              <a:t>Gazebo simulator</a:t>
            </a:r>
            <a:endParaRPr lang="it-IT" sz="3200" dirty="0"/>
          </a:p>
        </p:txBody>
      </p:sp>
      <p:pic>
        <p:nvPicPr>
          <p:cNvPr id="7" name="Immagine 6" descr="Immagine che contiene diagramma, Diagramma, testo, linea&#10;&#10;Descrizione generata automaticamente">
            <a:extLst>
              <a:ext uri="{FF2B5EF4-FFF2-40B4-BE49-F238E27FC236}">
                <a16:creationId xmlns:a16="http://schemas.microsoft.com/office/drawing/2014/main" id="{91076ECA-02C3-7749-192C-7C97DF0D6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4" y="1361868"/>
            <a:ext cx="8908552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90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F0BFA6-4851-7B6C-CE88-46BE2F7B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Tests</a:t>
            </a:r>
            <a:br>
              <a:rPr lang="it-IT" sz="3200" dirty="0"/>
            </a:br>
            <a:r>
              <a:rPr lang="it-IT" sz="2700" dirty="0"/>
              <a:t>ODE single track</a:t>
            </a:r>
            <a:endParaRPr lang="it-IT" sz="3200" dirty="0"/>
          </a:p>
        </p:txBody>
      </p:sp>
      <p:pic>
        <p:nvPicPr>
          <p:cNvPr id="5" name="Immagine 4" descr="Immagine che contiene diagramma, Diagramma, linea&#10;&#10;Descrizione generata automaticamente">
            <a:extLst>
              <a:ext uri="{FF2B5EF4-FFF2-40B4-BE49-F238E27FC236}">
                <a16:creationId xmlns:a16="http://schemas.microsoft.com/office/drawing/2014/main" id="{316B75E2-AE50-CEE0-9CF2-689016F7C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3" y="1356159"/>
            <a:ext cx="8977138" cy="464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31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25D75C-B2DE-2661-46AB-3C1473AFB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/>
              <a:t>URDF standard</a:t>
            </a:r>
            <a:br>
              <a:rPr lang="it-IT" sz="3200" dirty="0"/>
            </a:br>
            <a:r>
              <a:rPr lang="it-IT" sz="3200" dirty="0"/>
              <a:t>Links</a:t>
            </a:r>
          </a:p>
        </p:txBody>
      </p:sp>
      <p:pic>
        <p:nvPicPr>
          <p:cNvPr id="5" name="Immagine 4" descr="Immagine che contiene design&#10;&#10;Descrizione generata automaticamente con attendibilità bassa">
            <a:extLst>
              <a:ext uri="{FF2B5EF4-FFF2-40B4-BE49-F238E27FC236}">
                <a16:creationId xmlns:a16="http://schemas.microsoft.com/office/drawing/2014/main" id="{110892B9-38A5-31FD-1BAB-F59F7B086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103" y="1495278"/>
            <a:ext cx="4395877" cy="259094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B05D36-6F15-9753-7430-56F31E9DA8F9}"/>
              </a:ext>
            </a:extLst>
          </p:cNvPr>
          <p:cNvSpPr txBox="1"/>
          <p:nvPr/>
        </p:nvSpPr>
        <p:spPr>
          <a:xfrm>
            <a:off x="413239" y="5124450"/>
            <a:ext cx="833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Inertial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: mass, </a:t>
            </a:r>
            <a:r>
              <a:rPr lang="it-IT" dirty="0" err="1"/>
              <a:t>inertial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, COG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Visual </a:t>
            </a:r>
            <a:r>
              <a:rPr lang="it-IT" dirty="0" err="1"/>
              <a:t>parameters</a:t>
            </a:r>
            <a:r>
              <a:rPr lang="it-IT" dirty="0"/>
              <a:t>: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rendered</a:t>
            </a:r>
            <a:r>
              <a:rPr lang="it-IT" dirty="0"/>
              <a:t> in the </a:t>
            </a:r>
            <a:r>
              <a:rPr lang="it-IT" dirty="0" err="1"/>
              <a:t>simulation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Collision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: </a:t>
            </a:r>
            <a:r>
              <a:rPr lang="it-IT" dirty="0" err="1"/>
              <a:t>how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 </a:t>
            </a:r>
            <a:r>
              <a:rPr lang="it-IT" dirty="0" err="1"/>
              <a:t>collision</a:t>
            </a:r>
            <a:r>
              <a:rPr lang="it-IT" dirty="0"/>
              <a:t> </a:t>
            </a:r>
            <a:r>
              <a:rPr lang="it-IT" dirty="0" err="1"/>
              <a:t>detection</a:t>
            </a:r>
            <a:r>
              <a:rPr lang="it-IT" dirty="0"/>
              <a:t> with </a:t>
            </a:r>
            <a:r>
              <a:rPr lang="it-IT" dirty="0" err="1"/>
              <a:t>other</a:t>
            </a:r>
            <a:r>
              <a:rPr lang="it-IT" dirty="0"/>
              <a:t> bodies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BAE5E5-320F-CC74-4775-0F3099875B94}"/>
              </a:ext>
            </a:extLst>
          </p:cNvPr>
          <p:cNvSpPr txBox="1"/>
          <p:nvPr/>
        </p:nvSpPr>
        <p:spPr>
          <a:xfrm>
            <a:off x="288521" y="4583958"/>
            <a:ext cx="579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describe</a:t>
            </a:r>
            <a:r>
              <a:rPr lang="it-IT" dirty="0"/>
              <a:t> a </a:t>
            </a:r>
            <a:r>
              <a:rPr lang="it-IT" dirty="0" err="1"/>
              <a:t>rigid</a:t>
            </a:r>
            <a:r>
              <a:rPr lang="it-IT" dirty="0"/>
              <a:t> body, can be </a:t>
            </a:r>
            <a:r>
              <a:rPr lang="it-IT" dirty="0" err="1"/>
              <a:t>configured</a:t>
            </a:r>
            <a:r>
              <a:rPr lang="it-IT" dirty="0"/>
              <a:t> </a:t>
            </a:r>
            <a:r>
              <a:rPr lang="it-IT" dirty="0" err="1"/>
              <a:t>specifying</a:t>
            </a:r>
            <a:r>
              <a:rPr lang="it-IT" dirty="0"/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1480566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25D75C-B2DE-2661-46AB-3C1473AFB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/>
              <a:t>URDF standard</a:t>
            </a:r>
            <a:br>
              <a:rPr lang="it-IT" sz="3200" dirty="0"/>
            </a:br>
            <a:r>
              <a:rPr lang="it-IT" sz="3200" dirty="0"/>
              <a:t>Joints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1B05D36-6F15-9753-7430-56F31E9DA8F9}"/>
              </a:ext>
            </a:extLst>
          </p:cNvPr>
          <p:cNvSpPr txBox="1"/>
          <p:nvPr/>
        </p:nvSpPr>
        <p:spPr>
          <a:xfrm>
            <a:off x="523875" y="5414955"/>
            <a:ext cx="8331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Link </a:t>
            </a:r>
            <a:r>
              <a:rPr lang="it-IT" dirty="0" err="1"/>
              <a:t>type</a:t>
            </a:r>
            <a:r>
              <a:rPr lang="it-IT" dirty="0"/>
              <a:t> (n of free </a:t>
            </a:r>
            <a:r>
              <a:rPr lang="it-IT" dirty="0" err="1"/>
              <a:t>DOFs</a:t>
            </a:r>
            <a:r>
              <a:rPr lang="it-IT" dirty="0"/>
              <a:t>): revolute, </a:t>
            </a:r>
            <a:r>
              <a:rPr lang="it-IT" dirty="0" err="1"/>
              <a:t>continuous</a:t>
            </a:r>
            <a:r>
              <a:rPr lang="it-IT" dirty="0"/>
              <a:t>, </a:t>
            </a:r>
            <a:r>
              <a:rPr lang="it-IT" dirty="0" err="1"/>
              <a:t>prismatic</a:t>
            </a:r>
            <a:r>
              <a:rPr lang="it-IT" dirty="0"/>
              <a:t>, </a:t>
            </a:r>
            <a:r>
              <a:rPr lang="it-IT" dirty="0" err="1"/>
              <a:t>fixed</a:t>
            </a:r>
            <a:r>
              <a:rPr lang="it-IT" dirty="0"/>
              <a:t>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Parent and </a:t>
            </a:r>
            <a:r>
              <a:rPr lang="it-IT" dirty="0" err="1"/>
              <a:t>child</a:t>
            </a:r>
            <a:r>
              <a:rPr lang="it-IT" dirty="0"/>
              <a:t> links to be </a:t>
            </a:r>
            <a:r>
              <a:rPr lang="it-IT" dirty="0" err="1"/>
              <a:t>joined</a:t>
            </a:r>
            <a:endParaRPr lang="it-IT" dirty="0"/>
          </a:p>
        </p:txBody>
      </p:sp>
      <p:pic>
        <p:nvPicPr>
          <p:cNvPr id="4" name="Immagine 3" descr="Immagine che contiene testo, propulsore&#10;&#10;Descrizione generata automaticamente">
            <a:extLst>
              <a:ext uri="{FF2B5EF4-FFF2-40B4-BE49-F238E27FC236}">
                <a16:creationId xmlns:a16="http://schemas.microsoft.com/office/drawing/2014/main" id="{32DA2C64-F5B1-DB47-6F80-D1DDAF90A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260" y="1308544"/>
            <a:ext cx="3261564" cy="306565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CAA2D99-D936-0612-480B-FB6787856BDA}"/>
              </a:ext>
            </a:extLst>
          </p:cNvPr>
          <p:cNvSpPr txBox="1"/>
          <p:nvPr/>
        </p:nvSpPr>
        <p:spPr>
          <a:xfrm>
            <a:off x="288521" y="4768624"/>
            <a:ext cx="81440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describe</a:t>
            </a:r>
            <a:r>
              <a:rPr lang="it-IT" dirty="0"/>
              <a:t> connections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rigid</a:t>
            </a:r>
            <a:r>
              <a:rPr lang="it-IT" dirty="0"/>
              <a:t> bodies and the </a:t>
            </a:r>
            <a:r>
              <a:rPr lang="it-IT" dirty="0" err="1"/>
              <a:t>motions</a:t>
            </a:r>
            <a:r>
              <a:rPr lang="it-IT" dirty="0"/>
              <a:t> </a:t>
            </a:r>
            <a:r>
              <a:rPr lang="it-IT" dirty="0" err="1"/>
              <a:t>allowed</a:t>
            </a:r>
            <a:r>
              <a:rPr lang="it-IT" dirty="0"/>
              <a:t>, can be </a:t>
            </a:r>
          </a:p>
          <a:p>
            <a:r>
              <a:rPr lang="it-IT" dirty="0" err="1"/>
              <a:t>configured</a:t>
            </a:r>
            <a:r>
              <a:rPr lang="it-IT" dirty="0"/>
              <a:t> </a:t>
            </a:r>
            <a:r>
              <a:rPr lang="it-IT" dirty="0" err="1"/>
              <a:t>specifying</a:t>
            </a:r>
            <a:r>
              <a:rPr lang="it-IT" dirty="0"/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3058230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493116-ECE7-7E27-E3CD-54C43D4B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 anchor="t">
            <a:normAutofit/>
          </a:bodyPr>
          <a:lstStyle/>
          <a:p>
            <a:r>
              <a:rPr lang="it-IT" sz="3200" dirty="0" err="1"/>
              <a:t>Our</a:t>
            </a:r>
            <a:r>
              <a:rPr lang="it-IT" sz="3200" dirty="0"/>
              <a:t> System </a:t>
            </a:r>
            <a:r>
              <a:rPr lang="it-IT" sz="3200" dirty="0" err="1"/>
              <a:t>Description</a:t>
            </a:r>
            <a:endParaRPr lang="it-IT" sz="3200" dirty="0"/>
          </a:p>
        </p:txBody>
      </p:sp>
      <p:pic>
        <p:nvPicPr>
          <p:cNvPr id="4" name="Immagine 3" descr="Immagine che contiene testo, diagramma, linea, schermata">
            <a:extLst>
              <a:ext uri="{FF2B5EF4-FFF2-40B4-BE49-F238E27FC236}">
                <a16:creationId xmlns:a16="http://schemas.microsoft.com/office/drawing/2014/main" id="{3DAEBCA6-EE5F-2EC7-34B6-BA3D2E3E3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25" y="1600200"/>
            <a:ext cx="8082076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4815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493116-ECE7-7E27-E3CD-54C43D4B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 anchor="t">
            <a:normAutofit/>
          </a:bodyPr>
          <a:lstStyle/>
          <a:p>
            <a:r>
              <a:rPr lang="it-IT" sz="3200" dirty="0" err="1"/>
              <a:t>Topics</a:t>
            </a:r>
            <a:endParaRPr lang="it-IT" sz="32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F9FFB48-4B6F-260A-CABE-6109A4D34B80}"/>
              </a:ext>
            </a:extLst>
          </p:cNvPr>
          <p:cNvSpPr txBox="1"/>
          <p:nvPr/>
        </p:nvSpPr>
        <p:spPr>
          <a:xfrm>
            <a:off x="371476" y="1638300"/>
            <a:ext cx="84980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[SUB] /</a:t>
            </a:r>
            <a:r>
              <a:rPr lang="en-US" dirty="0" err="1"/>
              <a:t>virtual_velocities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</a:t>
            </a:r>
            <a:r>
              <a:rPr lang="it-IT" dirty="0" err="1">
                <a:sym typeface="Wingdings" panose="05000000000000000000" pitchFamily="2" charset="2"/>
              </a:rPr>
              <a:t>Used</a:t>
            </a:r>
            <a:r>
              <a:rPr lang="it-IT" dirty="0">
                <a:sym typeface="Wingdings" panose="05000000000000000000" pitchFamily="2" charset="2"/>
              </a:rPr>
              <a:t> to </a:t>
            </a:r>
            <a:r>
              <a:rPr lang="it-IT" dirty="0" err="1">
                <a:sym typeface="Wingdings" panose="05000000000000000000" pitchFamily="2" charset="2"/>
              </a:rPr>
              <a:t>retrieve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desired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velocities</a:t>
            </a:r>
            <a:r>
              <a:rPr lang="it-IT" dirty="0">
                <a:sym typeface="Wingdings" panose="05000000000000000000" pitchFamily="2" charset="2"/>
              </a:rPr>
              <a:t> of the </a:t>
            </a:r>
            <a:r>
              <a:rPr lang="it-IT" dirty="0" err="1">
                <a:sym typeface="Wingdings" panose="05000000000000000000" pitchFamily="2" charset="2"/>
              </a:rPr>
              <a:t>reference</a:t>
            </a:r>
            <a:r>
              <a:rPr lang="it-IT" dirty="0">
                <a:sym typeface="Wingdings" panose="05000000000000000000" pitchFamily="2" charset="2"/>
              </a:rPr>
              <a:t> points </a:t>
            </a:r>
            <a:r>
              <a:rPr lang="it-IT" dirty="0" err="1">
                <a:sym typeface="Wingdings" panose="05000000000000000000" pitchFamily="2" charset="2"/>
              </a:rPr>
              <a:t>computed</a:t>
            </a:r>
            <a:r>
              <a:rPr lang="it-IT" dirty="0">
                <a:sym typeface="Wingdings" panose="05000000000000000000" pitchFamily="2" charset="2"/>
              </a:rPr>
              <a:t> by </a:t>
            </a:r>
            <a:r>
              <a:rPr lang="it-IT" dirty="0" err="1">
                <a:sym typeface="Wingdings" panose="05000000000000000000" pitchFamily="2" charset="2"/>
              </a:rPr>
              <a:t>trajectory</a:t>
            </a:r>
            <a:r>
              <a:rPr lang="it-IT" dirty="0">
                <a:sym typeface="Wingdings" panose="05000000000000000000" pitchFamily="2" charset="2"/>
              </a:rPr>
              <a:t> tracker.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[SUB] /</a:t>
            </a:r>
            <a:r>
              <a:rPr lang="it-IT" dirty="0" err="1"/>
              <a:t>vesc</a:t>
            </a:r>
            <a:r>
              <a:rPr lang="it-IT" dirty="0"/>
              <a:t>/</a:t>
            </a:r>
            <a:r>
              <a:rPr lang="it-IT" dirty="0" err="1"/>
              <a:t>odom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</a:t>
            </a:r>
            <a:r>
              <a:rPr lang="it-IT" dirty="0" err="1">
                <a:sym typeface="Wingdings" panose="05000000000000000000" pitchFamily="2" charset="2"/>
              </a:rPr>
              <a:t>Used</a:t>
            </a:r>
            <a:r>
              <a:rPr lang="it-IT" dirty="0">
                <a:sym typeface="Wingdings" panose="05000000000000000000" pitchFamily="2" charset="2"/>
              </a:rPr>
              <a:t> to </a:t>
            </a:r>
            <a:r>
              <a:rPr lang="it-IT" dirty="0" err="1">
                <a:sym typeface="Wingdings" panose="05000000000000000000" pitchFamily="2" charset="2"/>
              </a:rPr>
              <a:t>retrieve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it-IT" dirty="0" err="1">
                <a:sym typeface="Wingdings" panose="05000000000000000000" pitchFamily="2" charset="2"/>
              </a:rPr>
              <a:t>rotation</a:t>
            </a:r>
            <a:r>
              <a:rPr lang="it-IT" dirty="0">
                <a:sym typeface="Wingdings" panose="05000000000000000000" pitchFamily="2" charset="2"/>
              </a:rPr>
              <a:t> of the car on the z-</a:t>
            </a:r>
            <a:r>
              <a:rPr lang="it-IT" dirty="0" err="1">
                <a:sym typeface="Wingdings" panose="05000000000000000000" pitchFamily="2" charset="2"/>
              </a:rPr>
              <a:t>axis</a:t>
            </a:r>
            <a:r>
              <a:rPr lang="it-IT" dirty="0">
                <a:sym typeface="Wingdings" panose="05000000000000000000" pitchFamily="2" charset="2"/>
              </a:rPr>
              <a:t>.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[PUB] /</a:t>
            </a:r>
            <a:r>
              <a:rPr lang="it-IT" dirty="0" err="1"/>
              <a:t>vesc</a:t>
            </a:r>
            <a:r>
              <a:rPr lang="it-IT" dirty="0"/>
              <a:t>/</a:t>
            </a:r>
            <a:r>
              <a:rPr lang="it-IT" dirty="0" err="1"/>
              <a:t>ackermann_cmd_mux</a:t>
            </a:r>
            <a:r>
              <a:rPr lang="it-IT" dirty="0"/>
              <a:t>/input/</a:t>
            </a:r>
            <a:r>
              <a:rPr lang="it-IT" dirty="0" err="1"/>
              <a:t>navigation</a:t>
            </a:r>
            <a:r>
              <a:rPr lang="it-IT" dirty="0"/>
              <a:t>/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Used</a:t>
            </a:r>
            <a:r>
              <a:rPr lang="it-IT" dirty="0">
                <a:sym typeface="Wingdings" panose="05000000000000000000" pitchFamily="2" charset="2"/>
              </a:rPr>
              <a:t> to </a:t>
            </a:r>
            <a:r>
              <a:rPr lang="it-IT" dirty="0" err="1">
                <a:sym typeface="Wingdings" panose="05000000000000000000" pitchFamily="2" charset="2"/>
              </a:rPr>
              <a:t>publish</a:t>
            </a:r>
            <a:r>
              <a:rPr lang="it-IT" dirty="0">
                <a:sym typeface="Wingdings" panose="05000000000000000000" pitchFamily="2" charset="2"/>
              </a:rPr>
              <a:t> V and </a:t>
            </a:r>
            <a:r>
              <a:rPr lang="el-G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φ</a:t>
            </a: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it-IT" dirty="0">
                <a:sym typeface="Wingdings" panose="05000000000000000000" pitchFamily="2" charset="2"/>
              </a:rPr>
              <a:t>(steering angle), </a:t>
            </a:r>
            <a:r>
              <a:rPr lang="it-IT" dirty="0" err="1">
                <a:sym typeface="Wingdings" panose="05000000000000000000" pitchFamily="2" charset="2"/>
              </a:rPr>
              <a:t>which</a:t>
            </a:r>
            <a:r>
              <a:rPr lang="it-IT" dirty="0">
                <a:sym typeface="Wingdings" panose="05000000000000000000" pitchFamily="2" charset="2"/>
              </a:rPr>
              <a:t> are the </a:t>
            </a:r>
            <a:r>
              <a:rPr lang="it-IT" dirty="0" err="1">
                <a:sym typeface="Wingdings" panose="05000000000000000000" pitchFamily="2" charset="2"/>
              </a:rPr>
              <a:t>results</a:t>
            </a:r>
            <a:r>
              <a:rPr lang="it-IT" dirty="0">
                <a:sym typeface="Wingdings" panose="05000000000000000000" pitchFamily="2" charset="2"/>
              </a:rPr>
              <a:t> of </a:t>
            </a:r>
            <a:r>
              <a:rPr lang="it-IT" dirty="0" err="1">
                <a:sym typeface="Wingdings" panose="05000000000000000000" pitchFamily="2" charset="2"/>
              </a:rPr>
              <a:t>linearization</a:t>
            </a:r>
            <a:r>
              <a:rPr lang="it-IT" dirty="0">
                <a:sym typeface="Wingdings" panose="05000000000000000000" pitchFamily="2" charset="2"/>
              </a:rPr>
              <a:t>. </a:t>
            </a:r>
            <a:r>
              <a:rPr lang="it-IT" dirty="0" err="1">
                <a:sym typeface="Wingdings" panose="05000000000000000000" pitchFamily="2" charset="2"/>
              </a:rPr>
              <a:t>These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values</a:t>
            </a:r>
            <a:r>
              <a:rPr lang="it-IT" dirty="0">
                <a:sym typeface="Wingdings" panose="05000000000000000000" pitchFamily="2" charset="2"/>
              </a:rPr>
              <a:t> are </a:t>
            </a:r>
            <a:r>
              <a:rPr lang="it-IT" dirty="0" err="1">
                <a:sym typeface="Wingdings" panose="05000000000000000000" pitchFamily="2" charset="2"/>
              </a:rPr>
              <a:t>read</a:t>
            </a:r>
            <a:r>
              <a:rPr lang="it-IT" dirty="0">
                <a:sym typeface="Wingdings" panose="05000000000000000000" pitchFamily="2" charset="2"/>
              </a:rPr>
              <a:t> by Gazebo to make the car </a:t>
            </a:r>
            <a:r>
              <a:rPr lang="it-IT" dirty="0" err="1">
                <a:sym typeface="Wingdings" panose="05000000000000000000" pitchFamily="2" charset="2"/>
              </a:rPr>
              <a:t>move</a:t>
            </a:r>
            <a:r>
              <a:rPr lang="it-IT" dirty="0">
                <a:sym typeface="Wingdings" panose="05000000000000000000" pitchFamily="2" charset="2"/>
              </a:rPr>
              <a:t>. </a:t>
            </a:r>
            <a:r>
              <a:rPr lang="it-IT" dirty="0" err="1">
                <a:sym typeface="Wingdings" panose="05000000000000000000" pitchFamily="2" charset="2"/>
              </a:rPr>
              <a:t>They</a:t>
            </a:r>
            <a:r>
              <a:rPr lang="it-IT" dirty="0">
                <a:sym typeface="Wingdings" panose="05000000000000000000" pitchFamily="2" charset="2"/>
              </a:rPr>
              <a:t> are put </a:t>
            </a:r>
            <a:r>
              <a:rPr lang="it-IT" dirty="0" err="1">
                <a:sym typeface="Wingdings" panose="05000000000000000000" pitchFamily="2" charset="2"/>
              </a:rPr>
              <a:t>into</a:t>
            </a:r>
            <a:r>
              <a:rPr lang="it-IT" dirty="0">
                <a:sym typeface="Wingdings" panose="05000000000000000000" pitchFamily="2" charset="2"/>
              </a:rPr>
              <a:t> an </a:t>
            </a:r>
            <a:r>
              <a:rPr lang="it-IT" dirty="0" err="1">
                <a:sym typeface="Wingdings" panose="05000000000000000000" pitchFamily="2" charset="2"/>
              </a:rPr>
              <a:t>AckermannDriveStamped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message</a:t>
            </a:r>
            <a:r>
              <a:rPr lang="it-IT" dirty="0">
                <a:sym typeface="Wingdings" panose="05000000000000000000" pitchFamily="2" charset="2"/>
              </a:rPr>
              <a:t>.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3901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493116-ECE7-7E27-E3CD-54C43D4B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 anchor="t">
            <a:normAutofit/>
          </a:bodyPr>
          <a:lstStyle/>
          <a:p>
            <a:r>
              <a:rPr lang="it-IT" sz="3600" dirty="0" err="1"/>
              <a:t>Change</a:t>
            </a:r>
            <a:r>
              <a:rPr lang="it-IT" sz="3600" dirty="0"/>
              <a:t> of </a:t>
            </a:r>
            <a:r>
              <a:rPr lang="it-IT" sz="3600" dirty="0" err="1"/>
              <a:t>coordinates</a:t>
            </a:r>
            <a:r>
              <a:rPr lang="it-IT" sz="3600" dirty="0"/>
              <a:t> </a:t>
            </a:r>
            <a:r>
              <a:rPr lang="it-IT" sz="3600" dirty="0" err="1"/>
              <a:t>applied</a:t>
            </a:r>
            <a:endParaRPr lang="it-IT" sz="3600" dirty="0"/>
          </a:p>
        </p:txBody>
      </p:sp>
      <p:pic>
        <p:nvPicPr>
          <p:cNvPr id="5" name="Immagine 4" descr="Immagine che contiene Carattere, testo, bianco, calligrafia&#10;&#10;Descrizione generata automaticamente">
            <a:extLst>
              <a:ext uri="{FF2B5EF4-FFF2-40B4-BE49-F238E27FC236}">
                <a16:creationId xmlns:a16="http://schemas.microsoft.com/office/drawing/2014/main" id="{47066BA7-571E-C37C-107D-1D682E0B4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281" y="4112604"/>
            <a:ext cx="4045436" cy="788733"/>
          </a:xfrm>
          <a:prstGeom prst="rect">
            <a:avLst/>
          </a:prstGeom>
        </p:spPr>
      </p:pic>
      <p:pic>
        <p:nvPicPr>
          <p:cNvPr id="7" name="Immagine 6" descr="Immagine che contiene testo, Carattere, bianco, calligrafia&#10;&#10;Descrizione generata automaticamente">
            <a:extLst>
              <a:ext uri="{FF2B5EF4-FFF2-40B4-BE49-F238E27FC236}">
                <a16:creationId xmlns:a16="http://schemas.microsoft.com/office/drawing/2014/main" id="{4F9F81B7-4776-F3A2-CA5F-1083E1E1D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634" y="2120824"/>
            <a:ext cx="5250731" cy="107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60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493116-ECE7-7E27-E3CD-54C43D4B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 anchor="t">
            <a:normAutofit/>
          </a:bodyPr>
          <a:lstStyle/>
          <a:p>
            <a:r>
              <a:rPr lang="it-IT" sz="3200" dirty="0" err="1"/>
              <a:t>Parameters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0A236AD-2806-7C1D-DFE5-B6ADABA63311}"/>
              </a:ext>
            </a:extLst>
          </p:cNvPr>
          <p:cNvSpPr txBox="1"/>
          <p:nvPr/>
        </p:nvSpPr>
        <p:spPr>
          <a:xfrm>
            <a:off x="371476" y="1638300"/>
            <a:ext cx="84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Distance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between</a:t>
            </a:r>
            <a:r>
              <a:rPr lang="it-IT" dirty="0">
                <a:sym typeface="Wingdings" panose="05000000000000000000" pitchFamily="2" charset="2"/>
              </a:rPr>
              <a:t> front and </a:t>
            </a:r>
            <a:r>
              <a:rPr lang="it-IT" dirty="0" err="1">
                <a:sym typeface="Wingdings" panose="05000000000000000000" pitchFamily="2" charset="2"/>
              </a:rPr>
              <a:t>real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axle</a:t>
            </a:r>
            <a:r>
              <a:rPr lang="it-IT" dirty="0"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ε</a:t>
            </a:r>
            <a:r>
              <a:rPr lang="it-IT" dirty="0">
                <a:sym typeface="Wingdings" panose="05000000000000000000" pitchFamily="2" charset="2"/>
              </a:rPr>
              <a:t>  </a:t>
            </a:r>
            <a:r>
              <a:rPr lang="it-IT" dirty="0" err="1">
                <a:sym typeface="Wingdings" panose="05000000000000000000" pitchFamily="2" charset="2"/>
              </a:rPr>
              <a:t>Distance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between</a:t>
            </a:r>
            <a:r>
              <a:rPr lang="it-IT" dirty="0">
                <a:sym typeface="Wingdings" panose="05000000000000000000" pitchFamily="2" charset="2"/>
              </a:rPr>
              <a:t> center of </a:t>
            </a:r>
            <a:r>
              <a:rPr lang="it-IT" dirty="0" err="1">
                <a:sym typeface="Wingdings" panose="05000000000000000000" pitchFamily="2" charset="2"/>
              </a:rPr>
              <a:t>gravity</a:t>
            </a:r>
            <a:r>
              <a:rPr lang="it-IT" dirty="0">
                <a:sym typeface="Wingdings" panose="05000000000000000000" pitchFamily="2" charset="2"/>
              </a:rPr>
              <a:t> and a point P, </a:t>
            </a:r>
            <a:r>
              <a:rPr lang="it-IT" dirty="0" err="1">
                <a:sym typeface="Wingdings" panose="05000000000000000000" pitchFamily="2" charset="2"/>
              </a:rPr>
              <a:t>along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velocity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vector</a:t>
            </a:r>
            <a:r>
              <a:rPr lang="it-IT" dirty="0">
                <a:sym typeface="Wingdings" panose="05000000000000000000" pitchFamily="2" charset="2"/>
              </a:rPr>
              <a:t>. </a:t>
            </a:r>
            <a:r>
              <a:rPr lang="it-IT" dirty="0" err="1">
                <a:sym typeface="Wingdings" panose="05000000000000000000" pitchFamily="2" charset="2"/>
              </a:rPr>
              <a:t>Linearization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is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done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around</a:t>
            </a:r>
            <a:r>
              <a:rPr lang="it-IT" dirty="0">
                <a:sym typeface="Wingdings" panose="05000000000000000000" pitchFamily="2" charset="2"/>
              </a:rPr>
              <a:t> point P.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32359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600" dirty="0" err="1"/>
              <a:t>Trajectory</a:t>
            </a:r>
            <a:r>
              <a:rPr lang="it-IT" sz="3600" dirty="0"/>
              <a:t> Tracker</a:t>
            </a:r>
            <a:br>
              <a:rPr lang="it-IT" sz="2800" dirty="0"/>
            </a:br>
            <a:r>
              <a:rPr lang="it-IT" sz="2400" dirty="0" err="1"/>
              <a:t>Overview</a:t>
            </a:r>
            <a:br>
              <a:rPr lang="it-IT" sz="2800" dirty="0"/>
            </a:br>
            <a:endParaRPr lang="it-IT" sz="2800" dirty="0"/>
          </a:p>
        </p:txBody>
      </p:sp>
      <p:pic>
        <p:nvPicPr>
          <p:cNvPr id="5" name="Segnaposto contenuto 4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D628DC29-79B4-3D4B-70E6-CBF289E91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78" y="1671484"/>
            <a:ext cx="9064244" cy="3906716"/>
          </a:xfr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64</TotalTime>
  <Words>604</Words>
  <Application>Microsoft Office PowerPoint</Application>
  <PresentationFormat>Presentazione su schermo (4:3)</PresentationFormat>
  <Paragraphs>79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7" baseType="lpstr">
      <vt:lpstr>Arial</vt:lpstr>
      <vt:lpstr>Calibri</vt:lpstr>
      <vt:lpstr>Cambria Math</vt:lpstr>
      <vt:lpstr>Wingdings</vt:lpstr>
      <vt:lpstr>POLI</vt:lpstr>
      <vt:lpstr>Titolo presentazione sottotitolo</vt:lpstr>
      <vt:lpstr>MIT racecar Model schematic</vt:lpstr>
      <vt:lpstr>URDF standard Links</vt:lpstr>
      <vt:lpstr>URDF standard Joints</vt:lpstr>
      <vt:lpstr>Our System Description</vt:lpstr>
      <vt:lpstr>Topics</vt:lpstr>
      <vt:lpstr>Change of coordinates applied</vt:lpstr>
      <vt:lpstr>Parameters</vt:lpstr>
      <vt:lpstr>Trajectory Tracker Overview </vt:lpstr>
      <vt:lpstr>Trajectory Tracker Trajectory generator</vt:lpstr>
      <vt:lpstr>Trajectory Tracker Reference and output transformations</vt:lpstr>
      <vt:lpstr>Trajectory Tracker Trajectory generator</vt:lpstr>
      <vt:lpstr>Trajectory Tracker Trajectory generator</vt:lpstr>
      <vt:lpstr>Trajectory Tracker Controller</vt:lpstr>
      <vt:lpstr>Plugin: gazebo_ros_pacejka </vt:lpstr>
      <vt:lpstr>Plugin: gazebo_ros_pacejka </vt:lpstr>
      <vt:lpstr>Plugin: gazebo_ros_pacejka wheel_slip_pacejka</vt:lpstr>
      <vt:lpstr>Plugin: gazebo_ros_pacejka Tests</vt:lpstr>
      <vt:lpstr>Plugin: gazebo_ros_pacejka Tests</vt:lpstr>
      <vt:lpstr>Tests Gazebo simulator</vt:lpstr>
      <vt:lpstr>Tests ODE single track</vt:lpstr>
      <vt:lpstr>Firma convenzione  Politecnico di Milano e Veneranda Fabbrica del Duomo di Milano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Stefano Colli</cp:lastModifiedBy>
  <cp:revision>33</cp:revision>
  <dcterms:created xsi:type="dcterms:W3CDTF">2015-05-26T12:27:57Z</dcterms:created>
  <dcterms:modified xsi:type="dcterms:W3CDTF">2023-09-11T12:01:07Z</dcterms:modified>
</cp:coreProperties>
</file>